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5"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17" name="16 Marcador de pie de página"/>
          <p:cNvSpPr>
            <a:spLocks noGrp="1"/>
          </p:cNvSpPr>
          <p:nvPr>
            <p:ph type="ftr" sz="quarter" idx="11"/>
          </p:nvPr>
        </p:nvSpPr>
        <p:spPr/>
        <p:txBody>
          <a:bodyPr/>
          <a:lstStyle/>
          <a:p>
            <a:endParaRPr lang="es-CO"/>
          </a:p>
        </p:txBody>
      </p:sp>
      <p:sp>
        <p:nvSpPr>
          <p:cNvPr id="29" name="28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a:xfrm>
            <a:off x="7924800" y="6416675"/>
            <a:ext cx="762000" cy="365125"/>
          </a:xfrm>
        </p:spPr>
        <p:txBody>
          <a:bodyPr/>
          <a:lstStyle/>
          <a:p>
            <a:fld id="{A91EA411-CF81-41F8-961D-26E2EB2F3DDB}"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FE286BA-93DA-4782-86D3-005A424AC7A3}" type="datetimeFigureOut">
              <a:rPr lang="es-CO" smtClean="0"/>
              <a:t>28/05/2014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91EA411-CF81-41F8-961D-26E2EB2F3DDB}"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FE286BA-93DA-4782-86D3-005A424AC7A3}" type="datetimeFigureOut">
              <a:rPr lang="es-CO" smtClean="0"/>
              <a:t>28/05/2014</a:t>
            </a:fld>
            <a:endParaRPr lang="es-CO"/>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O"/>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91EA411-CF81-41F8-961D-26E2EB2F3DDB}"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60648"/>
            <a:ext cx="8280920" cy="3024336"/>
          </a:xfrm>
        </p:spPr>
        <p:txBody>
          <a:bodyPr>
            <a:normAutofit/>
          </a:bodyPr>
          <a:lstStyle/>
          <a:p>
            <a:r>
              <a:rPr lang="es-CO" sz="3600" dirty="0" smtClean="0">
                <a:latin typeface="Arial" pitchFamily="34" charset="0"/>
                <a:cs typeface="Arial" pitchFamily="34" charset="0"/>
              </a:rPr>
              <a:t>ESTRATEGIAS PARA AUMENTAR LA ORIENTACION VICACIONAL PEDAGOGICA EN LOS ALUMNOS DE ONCE DE LA NORMAL SUPERIOR DE ENVIGADO</a:t>
            </a:r>
            <a:endParaRPr lang="es-CO" sz="3600" dirty="0">
              <a:latin typeface="Arial" pitchFamily="34" charset="0"/>
              <a:cs typeface="Arial" pitchFamily="34" charset="0"/>
            </a:endParaRPr>
          </a:p>
        </p:txBody>
      </p:sp>
      <p:sp>
        <p:nvSpPr>
          <p:cNvPr id="3" name="2 Subtítulo"/>
          <p:cNvSpPr>
            <a:spLocks noGrp="1"/>
          </p:cNvSpPr>
          <p:nvPr>
            <p:ph type="subTitle" idx="1"/>
          </p:nvPr>
        </p:nvSpPr>
        <p:spPr>
          <a:xfrm>
            <a:off x="1403648" y="3717032"/>
            <a:ext cx="6400800" cy="1752600"/>
          </a:xfrm>
        </p:spPr>
        <p:txBody>
          <a:bodyPr>
            <a:noAutofit/>
          </a:bodyPr>
          <a:lstStyle/>
          <a:p>
            <a:r>
              <a:rPr lang="es-CO" sz="1800" dirty="0" smtClean="0">
                <a:solidFill>
                  <a:schemeClr val="tx1"/>
                </a:solidFill>
                <a:latin typeface="Arial" pitchFamily="34" charset="0"/>
                <a:cs typeface="Arial" pitchFamily="34" charset="0"/>
              </a:rPr>
              <a:t>MARIA ALEGANDRA CASTAÑEDA MARIN</a:t>
            </a:r>
          </a:p>
          <a:p>
            <a:r>
              <a:rPr lang="es-CO" sz="1800" dirty="0" smtClean="0">
                <a:solidFill>
                  <a:schemeClr val="tx1"/>
                </a:solidFill>
                <a:latin typeface="Arial" pitchFamily="34" charset="0"/>
                <a:cs typeface="Arial" pitchFamily="34" charset="0"/>
              </a:rPr>
              <a:t>MARIA CRISTINA GIRALDO CASTAÑO</a:t>
            </a:r>
          </a:p>
          <a:p>
            <a:r>
              <a:rPr lang="es-CO" sz="1800" dirty="0" smtClean="0">
                <a:solidFill>
                  <a:schemeClr val="tx1"/>
                </a:solidFill>
                <a:latin typeface="Arial" pitchFamily="34" charset="0"/>
                <a:cs typeface="Arial" pitchFamily="34" charset="0"/>
              </a:rPr>
              <a:t>ANDRES FELIPE LOPEZ ROLDAN</a:t>
            </a:r>
          </a:p>
          <a:p>
            <a:endParaRPr lang="es-CO" sz="1800" dirty="0">
              <a:solidFill>
                <a:schemeClr val="tx1"/>
              </a:solidFill>
              <a:latin typeface="Arial" pitchFamily="34" charset="0"/>
              <a:cs typeface="Arial" pitchFamily="34" charset="0"/>
            </a:endParaRPr>
          </a:p>
          <a:p>
            <a:r>
              <a:rPr lang="es-CO" sz="1800" dirty="0" smtClean="0">
                <a:solidFill>
                  <a:schemeClr val="tx1"/>
                </a:solidFill>
                <a:latin typeface="Arial" pitchFamily="34" charset="0"/>
                <a:cs typeface="Arial" pitchFamily="34" charset="0"/>
              </a:rPr>
              <a:t>FORMACION COMPLEMENTARIA</a:t>
            </a:r>
            <a:endParaRPr lang="es-CO" sz="1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569297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JUSTIFICACION</a:t>
            </a:r>
            <a:endParaRPr lang="es-CO" dirty="0"/>
          </a:p>
        </p:txBody>
      </p:sp>
      <p:sp>
        <p:nvSpPr>
          <p:cNvPr id="3" name="2 Marcador de contenido"/>
          <p:cNvSpPr>
            <a:spLocks noGrp="1"/>
          </p:cNvSpPr>
          <p:nvPr>
            <p:ph idx="1"/>
          </p:nvPr>
        </p:nvSpPr>
        <p:spPr/>
        <p:txBody>
          <a:bodyPr>
            <a:normAutofit/>
          </a:bodyPr>
          <a:lstStyle/>
          <a:p>
            <a:pPr marL="137160" indent="0" algn="just">
              <a:buNone/>
            </a:pPr>
            <a:r>
              <a:rPr lang="es-CO" sz="2400" dirty="0" smtClean="0">
                <a:latin typeface="Arial" pitchFamily="34" charset="0"/>
                <a:cs typeface="Arial" pitchFamily="34" charset="0"/>
              </a:rPr>
              <a:t>Este proyecto parte de que la mayoría de los estudiantes de grado undécimo de la Normal Superior de Envigado tanto de la sede principal como de la María Poussepin no continúan estudiando en el Programa de Formación Complementaria, ya que a pesar de que ya llevan un proceso de formación  pedagógica, creen que otras profesiones serán mas benéficas en un futuro en cuanto al lucro monetario y a profesionalización. Por lo tanto se ve la necesidad de desarrollar un proyecto colaborativo que por medio de las estrategias adecuadas, apunten a aumentar la orientación vocacional pedagógica. </a:t>
            </a:r>
            <a:endParaRPr lang="es-CO" sz="2400" dirty="0">
              <a:latin typeface="Arial" pitchFamily="34" charset="0"/>
              <a:cs typeface="Arial" pitchFamily="34" charset="0"/>
            </a:endParaRPr>
          </a:p>
        </p:txBody>
      </p:sp>
    </p:spTree>
    <p:extLst>
      <p:ext uri="{BB962C8B-B14F-4D97-AF65-F5344CB8AC3E}">
        <p14:creationId xmlns:p14="http://schemas.microsoft.com/office/powerpoint/2010/main" val="2247739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Objetivos </a:t>
            </a:r>
            <a:br>
              <a:rPr lang="es-CO" dirty="0" smtClean="0"/>
            </a:br>
            <a:endParaRPr lang="es-CO" dirty="0"/>
          </a:p>
        </p:txBody>
      </p:sp>
      <p:sp>
        <p:nvSpPr>
          <p:cNvPr id="3" name="2 Marcador de texto"/>
          <p:cNvSpPr>
            <a:spLocks noGrp="1"/>
          </p:cNvSpPr>
          <p:nvPr>
            <p:ph type="body" idx="2"/>
          </p:nvPr>
        </p:nvSpPr>
        <p:spPr/>
        <p:txBody>
          <a:bodyPr>
            <a:normAutofit/>
          </a:bodyPr>
          <a:lstStyle/>
          <a:p>
            <a:pPr algn="just"/>
            <a:r>
              <a:rPr lang="es-CO" sz="1800" dirty="0" smtClean="0">
                <a:latin typeface="Arial" pitchFamily="34" charset="0"/>
                <a:cs typeface="Arial" pitchFamily="34" charset="0"/>
              </a:rPr>
              <a:t>GENERAL:</a:t>
            </a:r>
          </a:p>
          <a:p>
            <a:r>
              <a:rPr lang="es-CO" sz="1800" dirty="0" smtClean="0">
                <a:latin typeface="Arial" pitchFamily="34" charset="0"/>
                <a:cs typeface="Arial" pitchFamily="34" charset="0"/>
              </a:rPr>
              <a:t>Implementar estrategias para acrecentar la orientación vocacional en los alumnos del grado undécimo  de la Normal Superior de Envigado. </a:t>
            </a:r>
            <a:endParaRPr lang="es-CO" sz="1800" dirty="0">
              <a:latin typeface="Arial" pitchFamily="34" charset="0"/>
              <a:cs typeface="Arial" pitchFamily="34" charset="0"/>
            </a:endParaRPr>
          </a:p>
        </p:txBody>
      </p:sp>
      <p:sp>
        <p:nvSpPr>
          <p:cNvPr id="4" name="3 Marcador de contenido"/>
          <p:cNvSpPr>
            <a:spLocks noGrp="1"/>
          </p:cNvSpPr>
          <p:nvPr>
            <p:ph sz="half" idx="1"/>
          </p:nvPr>
        </p:nvSpPr>
        <p:spPr/>
        <p:txBody>
          <a:bodyPr/>
          <a:lstStyle/>
          <a:p>
            <a:pPr marL="137160" indent="0">
              <a:buNone/>
            </a:pPr>
            <a:r>
              <a:rPr lang="es-CO" dirty="0" smtClean="0"/>
              <a:t>ESPECIFICOS:</a:t>
            </a:r>
          </a:p>
          <a:p>
            <a:r>
              <a:rPr lang="es-CO" dirty="0" smtClean="0"/>
              <a:t>Concientizar a los alumnos de los beneficios de cursar el Programa de Formación Complementaria.</a:t>
            </a:r>
          </a:p>
          <a:p>
            <a:r>
              <a:rPr lang="es-CO" dirty="0" smtClean="0"/>
              <a:t>Orientar a los estudiantes para que por medio del trabajo en equipo se capaciten sobre como dar una clase.</a:t>
            </a:r>
          </a:p>
          <a:p>
            <a:r>
              <a:rPr lang="es-CO" dirty="0" smtClean="0"/>
              <a:t>Poner a prueba los conocimientos adquiridos para dar una clase.</a:t>
            </a:r>
            <a:endParaRPr lang="es-CO" dirty="0"/>
          </a:p>
        </p:txBody>
      </p:sp>
    </p:spTree>
    <p:extLst>
      <p:ext uri="{BB962C8B-B14F-4D97-AF65-F5344CB8AC3E}">
        <p14:creationId xmlns:p14="http://schemas.microsoft.com/office/powerpoint/2010/main" val="1017755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fontScale="90000"/>
          </a:bodyPr>
          <a:lstStyle/>
          <a:p>
            <a:r>
              <a:rPr lang="es-CO" dirty="0" smtClean="0"/>
              <a:t>CONOGRAMA DE ACTIVIDADES</a:t>
            </a:r>
            <a:endParaRPr lang="es-CO"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714004619"/>
              </p:ext>
            </p:extLst>
          </p:nvPr>
        </p:nvGraphicFramePr>
        <p:xfrm>
          <a:off x="467544" y="1412776"/>
          <a:ext cx="8229600" cy="10063480"/>
        </p:xfrm>
        <a:graphic>
          <a:graphicData uri="http://schemas.openxmlformats.org/drawingml/2006/table">
            <a:tbl>
              <a:tblPr firstRow="1" bandRow="1">
                <a:tableStyleId>{5C22544A-7EE6-4342-B048-85BDC9FD1C3A}</a:tableStyleId>
              </a:tblPr>
              <a:tblGrid>
                <a:gridCol w="1440160"/>
                <a:gridCol w="4046240"/>
                <a:gridCol w="2743200"/>
              </a:tblGrid>
              <a:tr h="370840">
                <a:tc>
                  <a:txBody>
                    <a:bodyPr/>
                    <a:lstStyle/>
                    <a:p>
                      <a:r>
                        <a:rPr lang="es-CO" dirty="0" smtClean="0"/>
                        <a:t>SEMANAS</a:t>
                      </a:r>
                      <a:endParaRPr lang="es-CO" dirty="0"/>
                    </a:p>
                  </a:txBody>
                  <a:tcPr/>
                </a:tc>
                <a:tc>
                  <a:txBody>
                    <a:bodyPr/>
                    <a:lstStyle/>
                    <a:p>
                      <a:r>
                        <a:rPr lang="es-CO" dirty="0" smtClean="0"/>
                        <a:t>ACTIVIDADES</a:t>
                      </a:r>
                      <a:endParaRPr lang="es-CO" dirty="0"/>
                    </a:p>
                  </a:txBody>
                  <a:tcPr/>
                </a:tc>
                <a:tc>
                  <a:txBody>
                    <a:bodyPr/>
                    <a:lstStyle/>
                    <a:p>
                      <a:r>
                        <a:rPr lang="es-CO" dirty="0" smtClean="0"/>
                        <a:t>RECURSOS</a:t>
                      </a:r>
                      <a:endParaRPr lang="es-CO" dirty="0"/>
                    </a:p>
                  </a:txBody>
                  <a:tcPr/>
                </a:tc>
              </a:tr>
              <a:tr h="492909">
                <a:tc>
                  <a:txBody>
                    <a:bodyPr/>
                    <a:lstStyle/>
                    <a:p>
                      <a:pPr algn="ctr"/>
                      <a:r>
                        <a:rPr lang="es-CO" dirty="0" smtClean="0"/>
                        <a:t>1</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Ver un video sobre la practica docente.</a:t>
                      </a:r>
                    </a:p>
                  </a:txBody>
                  <a:tcPr/>
                </a:tc>
                <a:tc>
                  <a:txBody>
                    <a:bodyPr/>
                    <a:lstStyle/>
                    <a:p>
                      <a:pPr marL="285750" indent="-285750">
                        <a:buFontTx/>
                        <a:buChar char="-"/>
                      </a:pPr>
                      <a:r>
                        <a:rPr lang="es-CO" dirty="0" smtClean="0"/>
                        <a:t>video:</a:t>
                      </a:r>
                    </a:p>
                    <a:p>
                      <a:pPr marL="285750" indent="-285750">
                        <a:buFontTx/>
                        <a:buChar char="-"/>
                      </a:pPr>
                      <a:r>
                        <a:rPr lang="es-CO" dirty="0" smtClean="0"/>
                        <a:t>Computador</a:t>
                      </a:r>
                    </a:p>
                    <a:p>
                      <a:pPr marL="285750" indent="-285750">
                        <a:buFontTx/>
                        <a:buChar char="-"/>
                      </a:pPr>
                      <a:r>
                        <a:rPr lang="es-CO" dirty="0" smtClean="0"/>
                        <a:t>video</a:t>
                      </a:r>
                      <a:r>
                        <a:rPr lang="es-CO" baseline="0" dirty="0" smtClean="0"/>
                        <a:t> beam</a:t>
                      </a:r>
                    </a:p>
                    <a:p>
                      <a:pPr marL="285750" indent="-285750">
                        <a:buFontTx/>
                        <a:buChar char="-"/>
                      </a:pPr>
                      <a:r>
                        <a:rPr lang="es-CO" dirty="0" smtClean="0"/>
                        <a:t>auditorio</a:t>
                      </a:r>
                      <a:endParaRPr lang="es-CO" dirty="0"/>
                    </a:p>
                  </a:txBody>
                  <a:tcPr/>
                </a:tc>
              </a:tr>
              <a:tr h="370840">
                <a:tc>
                  <a:txBody>
                    <a:bodyPr/>
                    <a:lstStyle/>
                    <a:p>
                      <a:pPr algn="ctr"/>
                      <a:r>
                        <a:rPr lang="es-CO" dirty="0" smtClean="0"/>
                        <a:t>2</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Charla sobre la experiencia de ser maestro de parte  de un ex alumno de la Formación Complementaria.</a:t>
                      </a:r>
                    </a:p>
                  </a:txBody>
                  <a:tcPr/>
                </a:tc>
                <a:tc>
                  <a:txBody>
                    <a:bodyPr/>
                    <a:lstStyle/>
                    <a:p>
                      <a:pPr marL="0" indent="0">
                        <a:buFontTx/>
                        <a:buNone/>
                      </a:pPr>
                      <a:r>
                        <a:rPr lang="es-CO" baseline="0" dirty="0" smtClean="0"/>
                        <a:t>- auditorio</a:t>
                      </a:r>
                    </a:p>
                  </a:txBody>
                  <a:tcPr/>
                </a:tc>
              </a:tr>
              <a:tr h="370840">
                <a:tc>
                  <a:txBody>
                    <a:bodyPr/>
                    <a:lstStyle/>
                    <a:p>
                      <a:pPr algn="ctr"/>
                      <a:r>
                        <a:rPr lang="es-CO" dirty="0" smtClean="0"/>
                        <a:t>3</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Compartirles estrategias para motivar a los alumnos.</a:t>
                      </a:r>
                    </a:p>
                  </a:txBody>
                  <a:tcPr/>
                </a:tc>
                <a:tc>
                  <a:txBody>
                    <a:bodyPr/>
                    <a:lstStyle/>
                    <a:p>
                      <a:pPr marL="285750" indent="-285750">
                        <a:buFontTx/>
                        <a:buChar char="-"/>
                      </a:pPr>
                      <a:r>
                        <a:rPr lang="es-CO" dirty="0" smtClean="0"/>
                        <a:t>Documentos</a:t>
                      </a:r>
                    </a:p>
                    <a:p>
                      <a:pPr marL="285750" indent="-285750">
                        <a:buFontTx/>
                        <a:buChar char="-"/>
                      </a:pPr>
                      <a:r>
                        <a:rPr lang="es-CO" dirty="0" smtClean="0"/>
                        <a:t>Auditorio</a:t>
                      </a:r>
                      <a:endParaRPr lang="es-CO" dirty="0"/>
                    </a:p>
                  </a:txBody>
                  <a:tcPr/>
                </a:tc>
              </a:tr>
              <a:tr h="370840">
                <a:tc>
                  <a:txBody>
                    <a:bodyPr/>
                    <a:lstStyle/>
                    <a:p>
                      <a:pPr algn="ctr"/>
                      <a:r>
                        <a:rPr lang="es-CO" dirty="0" smtClean="0"/>
                        <a:t>4</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Llevarlos a observar una clase. </a:t>
                      </a:r>
                    </a:p>
                  </a:txBody>
                  <a:tcPr/>
                </a:tc>
                <a:tc>
                  <a:txBody>
                    <a:bodyPr/>
                    <a:lstStyle/>
                    <a:p>
                      <a:pPr marL="285750" indent="-285750">
                        <a:buFontTx/>
                        <a:buChar char="-"/>
                      </a:pPr>
                      <a:r>
                        <a:rPr lang="es-CO" dirty="0" smtClean="0"/>
                        <a:t>Aula de clase</a:t>
                      </a:r>
                    </a:p>
                    <a:p>
                      <a:pPr marL="285750" indent="-285750">
                        <a:buFontTx/>
                        <a:buChar char="-"/>
                      </a:pPr>
                      <a:r>
                        <a:rPr lang="es-CO" dirty="0" smtClean="0"/>
                        <a:t>cuaderno</a:t>
                      </a:r>
                      <a:endParaRPr lang="es-CO" dirty="0"/>
                    </a:p>
                  </a:txBody>
                  <a:tcPr/>
                </a:tc>
              </a:tr>
              <a:tr h="370840">
                <a:tc>
                  <a:txBody>
                    <a:bodyPr/>
                    <a:lstStyle/>
                    <a:p>
                      <a:pPr algn="ctr"/>
                      <a:r>
                        <a:rPr lang="es-CO" dirty="0" smtClean="0"/>
                        <a:t>5</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Exposición por parte de los alumnos de grado 13 de Formación Complementaria sobre los proyectos de investigación derivados de sus practicas pedagógicas.</a:t>
                      </a:r>
                    </a:p>
                  </a:txBody>
                  <a:tcPr/>
                </a:tc>
                <a:tc>
                  <a:txBody>
                    <a:bodyPr/>
                    <a:lstStyle/>
                    <a:p>
                      <a:pPr marL="285750" indent="-285750">
                        <a:buFontTx/>
                        <a:buChar char="-"/>
                      </a:pPr>
                      <a:r>
                        <a:rPr lang="es-CO" dirty="0" smtClean="0"/>
                        <a:t>-video:</a:t>
                      </a:r>
                    </a:p>
                    <a:p>
                      <a:pPr marL="285750" indent="-285750">
                        <a:buFontTx/>
                        <a:buChar char="-"/>
                      </a:pPr>
                      <a:r>
                        <a:rPr lang="es-CO" dirty="0" smtClean="0"/>
                        <a:t>Computador</a:t>
                      </a:r>
                    </a:p>
                    <a:p>
                      <a:pPr marL="285750" indent="-285750">
                        <a:buFontTx/>
                        <a:buChar char="-"/>
                      </a:pPr>
                      <a:r>
                        <a:rPr lang="es-CO" dirty="0" smtClean="0"/>
                        <a:t>video</a:t>
                      </a:r>
                      <a:r>
                        <a:rPr lang="es-CO" baseline="0" dirty="0" smtClean="0"/>
                        <a:t> </a:t>
                      </a:r>
                      <a:r>
                        <a:rPr lang="es-CO" baseline="0" dirty="0" err="1" smtClean="0"/>
                        <a:t>beam</a:t>
                      </a:r>
                      <a:endParaRPr lang="es-CO" baseline="0" dirty="0" smtClean="0"/>
                    </a:p>
                    <a:p>
                      <a:pPr marL="285750" indent="-285750">
                        <a:buFontTx/>
                        <a:buChar char="-"/>
                      </a:pPr>
                      <a:r>
                        <a:rPr lang="es-CO" dirty="0" smtClean="0"/>
                        <a:t>auditorio</a:t>
                      </a:r>
                    </a:p>
                    <a:p>
                      <a:endParaRPr lang="es-CO" dirty="0"/>
                    </a:p>
                  </a:txBody>
                  <a:tcPr/>
                </a:tc>
              </a:tr>
              <a:tr h="370840">
                <a:tc>
                  <a:txBody>
                    <a:bodyPr/>
                    <a:lstStyle/>
                    <a:p>
                      <a:pPr algn="ctr"/>
                      <a:r>
                        <a:rPr lang="es-CO" dirty="0" smtClean="0"/>
                        <a:t>6</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Darles el documento «como planear una clase» para que ellos realicen un trabajo de planeación de su materia favorita.</a:t>
                      </a:r>
                    </a:p>
                  </a:txBody>
                  <a:tcPr/>
                </a:tc>
                <a:tc>
                  <a:txBody>
                    <a:bodyPr/>
                    <a:lstStyle/>
                    <a:p>
                      <a:r>
                        <a:rPr lang="es-CO" dirty="0" smtClean="0"/>
                        <a:t>-textos</a:t>
                      </a:r>
                    </a:p>
                    <a:p>
                      <a:endParaRPr lang="es-CO" dirty="0"/>
                    </a:p>
                  </a:txBody>
                  <a:tcPr/>
                </a:tc>
              </a:tr>
              <a:tr h="370840">
                <a:tc>
                  <a:txBody>
                    <a:bodyPr/>
                    <a:lstStyle/>
                    <a:p>
                      <a:pPr algn="ctr"/>
                      <a:r>
                        <a:rPr lang="es-CO" dirty="0" smtClean="0"/>
                        <a:t>7</a:t>
                      </a:r>
                      <a:endParaRPr lang="es-CO" dirty="0"/>
                    </a:p>
                  </a:txBody>
                  <a:tcPr/>
                </a:tc>
                <a:tc>
                  <a:txBody>
                    <a:bodyPr/>
                    <a:lstStyle/>
                    <a:p>
                      <a:r>
                        <a:rPr lang="es-CO" dirty="0" smtClean="0"/>
                        <a:t>Ponerlos</a:t>
                      </a:r>
                      <a:r>
                        <a:rPr lang="es-CO" baseline="0" dirty="0" smtClean="0"/>
                        <a:t> a planear en grupos, una clase dirigida a grados de primaria.</a:t>
                      </a:r>
                      <a:endParaRPr lang="es-CO" dirty="0"/>
                    </a:p>
                  </a:txBody>
                  <a:tcPr/>
                </a:tc>
                <a:tc>
                  <a:txBody>
                    <a:bodyPr/>
                    <a:lstStyle/>
                    <a:p>
                      <a:r>
                        <a:rPr lang="es-CO" dirty="0" smtClean="0"/>
                        <a:t>- Diferentes</a:t>
                      </a:r>
                      <a:r>
                        <a:rPr lang="es-CO" baseline="0" dirty="0" smtClean="0"/>
                        <a:t> lugares de la </a:t>
                      </a:r>
                      <a:r>
                        <a:rPr lang="es-CO" baseline="0" dirty="0" err="1" smtClean="0"/>
                        <a:t>institucion</a:t>
                      </a:r>
                      <a:endParaRPr lang="es-CO" dirty="0"/>
                    </a:p>
                  </a:txBody>
                  <a:tcPr/>
                </a:tc>
              </a:tr>
              <a:tr h="396656">
                <a:tc>
                  <a:txBody>
                    <a:bodyPr/>
                    <a:lstStyle/>
                    <a:p>
                      <a:pPr algn="ctr"/>
                      <a:r>
                        <a:rPr lang="es-CO" dirty="0" smtClean="0"/>
                        <a:t>8</a:t>
                      </a:r>
                      <a:endParaRPr lang="es-CO" dirty="0"/>
                    </a:p>
                  </a:txBody>
                  <a:tcPr/>
                </a:tc>
                <a:tc>
                  <a:txBody>
                    <a:bodyPr/>
                    <a:lstStyle/>
                    <a:p>
                      <a:r>
                        <a:rPr lang="es-CO" dirty="0" smtClean="0"/>
                        <a:t>Desarrollar la</a:t>
                      </a:r>
                      <a:r>
                        <a:rPr lang="es-CO" baseline="0" dirty="0" smtClean="0"/>
                        <a:t> clase planeada con niños de primaria.</a:t>
                      </a:r>
                      <a:endParaRPr lang="es-CO" dirty="0"/>
                    </a:p>
                  </a:txBody>
                  <a:tcPr/>
                </a:tc>
                <a:tc>
                  <a:txBody>
                    <a:bodyPr/>
                    <a:lstStyle/>
                    <a:p>
                      <a:r>
                        <a:rPr lang="es-CO" dirty="0" smtClean="0"/>
                        <a:t>- Aula de clase de primaria</a:t>
                      </a:r>
                      <a:endParaRPr lang="es-CO" dirty="0"/>
                    </a:p>
                  </a:txBody>
                  <a:tcPr/>
                </a:tc>
              </a:tr>
              <a:tr h="370840">
                <a:tc>
                  <a:txBody>
                    <a:bodyPr/>
                    <a:lstStyle/>
                    <a:p>
                      <a:pPr algn="ctr"/>
                      <a:r>
                        <a:rPr lang="es-CO" dirty="0" smtClean="0"/>
                        <a:t>9</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Resolver una encuesta virtual donde manifieste el efecto de este proyecto colaborativo en la orientación vocacional.</a:t>
                      </a:r>
                    </a:p>
                  </a:txBody>
                  <a:tcPr/>
                </a:tc>
                <a:tc>
                  <a:txBody>
                    <a:bodyPr/>
                    <a:lstStyle/>
                    <a:p>
                      <a:r>
                        <a:rPr lang="es-CO" dirty="0" smtClean="0"/>
                        <a:t>-computador</a:t>
                      </a:r>
                    </a:p>
                    <a:p>
                      <a:r>
                        <a:rPr lang="es-CO" dirty="0" smtClean="0"/>
                        <a:t>-sala de </a:t>
                      </a:r>
                      <a:r>
                        <a:rPr lang="es-CO" dirty="0" err="1" smtClean="0"/>
                        <a:t>informatica</a:t>
                      </a:r>
                      <a:endParaRPr lang="es-CO" dirty="0"/>
                    </a:p>
                  </a:txBody>
                  <a:tcPr/>
                </a:tc>
              </a:tr>
              <a:tr h="370840">
                <a:tc>
                  <a:txBody>
                    <a:bodyPr/>
                    <a:lstStyle/>
                    <a:p>
                      <a:pPr algn="ctr"/>
                      <a:r>
                        <a:rPr lang="es-CO" dirty="0" smtClean="0"/>
                        <a:t>10</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Crear un portafolio</a:t>
                      </a:r>
                      <a:r>
                        <a:rPr lang="es-CO" baseline="0" dirty="0" smtClean="0"/>
                        <a:t> en Webnode que incluya las evidencias de los trabajos de este proyecto colaborativo con sus respectivas comentarios y recursos.</a:t>
                      </a:r>
                      <a:endParaRPr lang="es-CO" dirty="0" smtClean="0"/>
                    </a:p>
                  </a:txBody>
                  <a:tcPr/>
                </a:tc>
                <a:tc>
                  <a:txBody>
                    <a:bodyPr/>
                    <a:lstStyle/>
                    <a:p>
                      <a:r>
                        <a:rPr lang="es-CO" dirty="0" smtClean="0"/>
                        <a:t>-computador</a:t>
                      </a:r>
                    </a:p>
                    <a:p>
                      <a:r>
                        <a:rPr lang="es-CO" dirty="0" smtClean="0"/>
                        <a:t>-materiales</a:t>
                      </a:r>
                      <a:r>
                        <a:rPr lang="es-CO" baseline="0" dirty="0" smtClean="0"/>
                        <a:t> que evidencien todo lo hecho durante el proyecto</a:t>
                      </a:r>
                      <a:endParaRPr lang="es-CO" dirty="0"/>
                    </a:p>
                  </a:txBody>
                  <a:tcPr/>
                </a:tc>
              </a:tr>
            </a:tbl>
          </a:graphicData>
        </a:graphic>
      </p:graphicFrame>
    </p:spTree>
    <p:extLst>
      <p:ext uri="{BB962C8B-B14F-4D97-AF65-F5344CB8AC3E}">
        <p14:creationId xmlns:p14="http://schemas.microsoft.com/office/powerpoint/2010/main" val="1267984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Participantes</a:t>
            </a:r>
            <a:endParaRPr lang="es-CO" dirty="0"/>
          </a:p>
        </p:txBody>
      </p:sp>
      <p:sp>
        <p:nvSpPr>
          <p:cNvPr id="3" name="2 Marcador de contenido"/>
          <p:cNvSpPr>
            <a:spLocks noGrp="1"/>
          </p:cNvSpPr>
          <p:nvPr>
            <p:ph idx="1"/>
          </p:nvPr>
        </p:nvSpPr>
        <p:spPr/>
        <p:txBody>
          <a:bodyPr/>
          <a:lstStyle/>
          <a:p>
            <a:r>
              <a:rPr lang="es-CO" dirty="0" smtClean="0">
                <a:latin typeface="Arial" pitchFamily="34" charset="0"/>
                <a:cs typeface="Arial" pitchFamily="34" charset="0"/>
              </a:rPr>
              <a:t>Los estudiantes del grado undécimo de la Institución Educativa Normal Superior de Envigado y la María Poussepin.</a:t>
            </a:r>
          </a:p>
          <a:p>
            <a:r>
              <a:rPr lang="es-CO" dirty="0" smtClean="0">
                <a:latin typeface="Arial" pitchFamily="34" charset="0"/>
                <a:cs typeface="Arial" pitchFamily="34" charset="0"/>
              </a:rPr>
              <a:t>Los egresados del Formación Complementaria.</a:t>
            </a:r>
          </a:p>
          <a:p>
            <a:r>
              <a:rPr lang="es-CO" dirty="0" smtClean="0">
                <a:latin typeface="Arial" pitchFamily="34" charset="0"/>
                <a:cs typeface="Arial" pitchFamily="34" charset="0"/>
              </a:rPr>
              <a:t>Los alumnos de la Formación Complementaria.</a:t>
            </a:r>
          </a:p>
          <a:p>
            <a:r>
              <a:rPr lang="es-CO" dirty="0" smtClean="0">
                <a:latin typeface="Arial" pitchFamily="34" charset="0"/>
                <a:cs typeface="Arial" pitchFamily="34" charset="0"/>
              </a:rPr>
              <a:t>Alumnos de primaria de ambas sedes.</a:t>
            </a:r>
            <a:endParaRPr lang="es-CO" dirty="0">
              <a:latin typeface="Arial" pitchFamily="34" charset="0"/>
              <a:cs typeface="Arial" pitchFamily="34" charset="0"/>
            </a:endParaRPr>
          </a:p>
        </p:txBody>
      </p:sp>
    </p:spTree>
    <p:extLst>
      <p:ext uri="{BB962C8B-B14F-4D97-AF65-F5344CB8AC3E}">
        <p14:creationId xmlns:p14="http://schemas.microsoft.com/office/powerpoint/2010/main" val="1561208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PRODUCTO</a:t>
            </a:r>
            <a:endParaRPr lang="es-CO" dirty="0"/>
          </a:p>
        </p:txBody>
      </p:sp>
      <p:sp>
        <p:nvSpPr>
          <p:cNvPr id="3" name="2 Marcador de contenido"/>
          <p:cNvSpPr>
            <a:spLocks noGrp="1"/>
          </p:cNvSpPr>
          <p:nvPr>
            <p:ph idx="1"/>
          </p:nvPr>
        </p:nvSpPr>
        <p:spPr/>
        <p:txBody>
          <a:bodyPr/>
          <a:lstStyle/>
          <a:p>
            <a:r>
              <a:rPr lang="es-CO" dirty="0" smtClean="0"/>
              <a:t>Carteleras. </a:t>
            </a:r>
          </a:p>
          <a:p>
            <a:r>
              <a:rPr lang="es-CO" dirty="0" smtClean="0"/>
              <a:t>Diarios de las experiencias. </a:t>
            </a:r>
          </a:p>
          <a:p>
            <a:r>
              <a:rPr lang="es-CO" dirty="0" smtClean="0"/>
              <a:t>Planeación de clases.</a:t>
            </a:r>
          </a:p>
          <a:p>
            <a:r>
              <a:rPr lang="es-CO" dirty="0" smtClean="0"/>
              <a:t>Reflexiones de los videos vistos.</a:t>
            </a:r>
          </a:p>
          <a:p>
            <a:r>
              <a:rPr lang="es-CO" dirty="0" smtClean="0"/>
              <a:t>Reflexión escrita sobre la practica docente. </a:t>
            </a:r>
          </a:p>
          <a:p>
            <a:r>
              <a:rPr lang="es-CO" dirty="0" smtClean="0"/>
              <a:t>Encuesta final virtual.</a:t>
            </a:r>
            <a:endParaRPr lang="es-CO" dirty="0"/>
          </a:p>
        </p:txBody>
      </p:sp>
    </p:spTree>
    <p:extLst>
      <p:ext uri="{BB962C8B-B14F-4D97-AF65-F5344CB8AC3E}">
        <p14:creationId xmlns:p14="http://schemas.microsoft.com/office/powerpoint/2010/main" val="9508984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Personalizado 5">
      <a:dk1>
        <a:srgbClr val="DA9EF5"/>
      </a:dk1>
      <a:lt1>
        <a:srgbClr val="FBA2E7"/>
      </a:lt1>
      <a:dk2>
        <a:srgbClr val="9915D4"/>
      </a:dk2>
      <a:lt2>
        <a:srgbClr val="F860D7"/>
      </a:lt2>
      <a:accent1>
        <a:srgbClr val="DA9EF5"/>
      </a:accent1>
      <a:accent2>
        <a:srgbClr val="CCAF0A"/>
      </a:accent2>
      <a:accent3>
        <a:srgbClr val="8D89A4"/>
      </a:accent3>
      <a:accent4>
        <a:srgbClr val="748560"/>
      </a:accent4>
      <a:accent5>
        <a:srgbClr val="9E9273"/>
      </a:accent5>
      <a:accent6>
        <a:srgbClr val="FDDFF7"/>
      </a:accent6>
      <a:hlink>
        <a:srgbClr val="F860D7"/>
      </a:hlink>
      <a:folHlink>
        <a:srgbClr val="D693F4"/>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116</TotalTime>
  <Words>489</Words>
  <Application>Microsoft Office PowerPoint</Application>
  <PresentationFormat>Presentación en pantalla (4:3)</PresentationFormat>
  <Paragraphs>71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Vértice</vt:lpstr>
      <vt:lpstr>ESTRATEGIAS PARA AUMENTAR LA ORIENTACION VICACIONAL PEDAGOGICA EN LOS ALUMNOS DE ONCE DE LA NORMAL SUPERIOR DE ENVIGADO</vt:lpstr>
      <vt:lpstr>JUSTIFICACION</vt:lpstr>
      <vt:lpstr>Objetivos  </vt:lpstr>
      <vt:lpstr>CONOGRAMA DE ACTIVIDADES</vt:lpstr>
      <vt:lpstr>Participantes</vt:lpstr>
      <vt:lpstr>PRODUCTO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13</cp:revision>
  <dcterms:created xsi:type="dcterms:W3CDTF">2014-05-16T17:47:27Z</dcterms:created>
  <dcterms:modified xsi:type="dcterms:W3CDTF">2014-05-28T23:32:11Z</dcterms:modified>
</cp:coreProperties>
</file>